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9"/>
  </p:notesMasterIdLst>
  <p:sldIdLst>
    <p:sldId id="256" r:id="rId2"/>
    <p:sldId id="257" r:id="rId3"/>
    <p:sldId id="258" r:id="rId4"/>
    <p:sldId id="259" r:id="rId5"/>
    <p:sldId id="260" r:id="rId6"/>
    <p:sldId id="261" r:id="rId7"/>
    <p:sldId id="262" r:id="rId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6" d="100"/>
          <a:sy n="76" d="100"/>
        </p:scale>
        <p:origin x="62" y="1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4C88A2-9B5B-42BA-BCB4-06AA9EA08962}" type="datetimeFigureOut">
              <a:rPr lang="el-GR" smtClean="0"/>
              <a:t>30/1/2025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082666-AB84-4D06-82CA-499FA38B1B6E}" type="slidenum">
              <a:rPr lang="el-GR" smtClean="0"/>
              <a:t>‹#›</a:t>
            </a:fld>
            <a:endParaRPr lang="el-GR"/>
          </a:p>
        </p:txBody>
      </p:sp>
    </p:spTree>
    <p:extLst>
      <p:ext uri="{BB962C8B-B14F-4D97-AF65-F5344CB8AC3E}">
        <p14:creationId xmlns:p14="http://schemas.microsoft.com/office/powerpoint/2010/main" val="3418740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612648" y="557783"/>
            <a:ext cx="10969752" cy="3130807"/>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612648" y="3902206"/>
            <a:ext cx="10969752" cy="22405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79C5A860-F335-4252-AA00-24FB67ED2982}" type="datetime1">
              <a:rPr lang="en-US" smtClean="0"/>
              <a:t>1/30/2025</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17614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46AB1048-0047-48CA-88BA-D69B470942CF}" type="datetime1">
              <a:rPr lang="en-US" smtClean="0"/>
              <a:t>1/30/2025</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28976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557784"/>
            <a:ext cx="2854452" cy="564342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612648" y="557784"/>
            <a:ext cx="7734300" cy="56434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5BD83879-648C-49A9-81A2-0EF5946532D0}" type="datetime1">
              <a:rPr lang="en-US" smtClean="0"/>
              <a:t>1/30/2025</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328296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D04BC802-30E3-4658-9CCA-F873646FEC67}" type="datetime1">
              <a:rPr lang="en-US" smtClean="0"/>
              <a:t>1/30/2025</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967757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612648" y="557784"/>
            <a:ext cx="10969752" cy="3146400"/>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612648" y="3902207"/>
            <a:ext cx="10969752" cy="218744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AB227A3-19CE-4153-81CE-64EB7AB094B3}" type="datetime1">
              <a:rPr lang="en-US" smtClean="0"/>
              <a:t>1/30/2025</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628222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609600"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2"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B819A100-10F6-477E-8847-29D479EF1C92}" type="datetime1">
              <a:rPr lang="en-US" smtClean="0"/>
              <a:t>1/30/2025</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191176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609600" y="365125"/>
            <a:ext cx="1074578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609600" y="1895096"/>
            <a:ext cx="5387975"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609600" y="2842211"/>
            <a:ext cx="5387975"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67890" y="1895096"/>
            <a:ext cx="541451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67890" y="2842211"/>
            <a:ext cx="5414510"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5DF128AB-198A-495F-8475-FDB360C9873F}" type="datetime1">
              <a:rPr lang="en-US" smtClean="0"/>
              <a:t>1/30/2025</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047095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21A235E-F8FD-479F-9FC7-18BE84110877}" type="datetime1">
              <a:rPr lang="en-US" smtClean="0"/>
              <a:t>1/30/2025</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918401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E890F09B-68DA-462E-9DB4-4C9ADAB8CBCC}" type="datetime1">
              <a:rPr lang="en-US" smtClean="0"/>
              <a:t>1/30/2025</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157292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612649" y="457199"/>
            <a:ext cx="4970822" cy="2660205"/>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6096000" y="457200"/>
            <a:ext cx="5483352" cy="574400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612649" y="3329989"/>
            <a:ext cx="4970822" cy="287121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17AC4E36-FABE-47EB-AA7F-C19A93824617}" type="datetime1">
              <a:rPr lang="en-US" smtClean="0"/>
              <a:t>1/30/2025</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32250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612649" y="457199"/>
            <a:ext cx="4970822" cy="2667485"/>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6096000" y="457199"/>
            <a:ext cx="5483352"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612649" y="3322708"/>
            <a:ext cx="4970822" cy="254628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F199CE6B-5DE6-4A2D-B72E-5E8969F9F56F}" type="datetime1">
              <a:rPr lang="en-US" smtClean="0"/>
              <a:t>1/30/2025</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464738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E603F-28B7-4831-BF23-65FBAB13D5FB}"/>
              </a:ext>
            </a:extLst>
          </p:cNvPr>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609600" y="557784"/>
            <a:ext cx="109728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609600" y="2106204"/>
            <a:ext cx="10972800" cy="4036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lang="en-US" sz="800" kern="1200" cap="all" spc="200" smtClean="0">
                <a:solidFill>
                  <a:schemeClr val="tx1"/>
                </a:solidFill>
                <a:latin typeface="+mn-lt"/>
                <a:ea typeface="+mn-ea"/>
                <a:cs typeface="Segoe UI Semilight" panose="020B0402040204020203" pitchFamily="34" charset="0"/>
              </a:defRPr>
            </a:lvl1pPr>
          </a:lstStyle>
          <a:p>
            <a:fld id="{F481A142-DA77-4A5F-AD1F-14E6C18F0F5F}" type="datetime1">
              <a:rPr lang="en-US" smtClean="0"/>
              <a:t>1/30/2025</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800" kern="1200" cap="all" spc="200" dirty="0">
                <a:solidFill>
                  <a:schemeClr val="tx1"/>
                </a:solidFill>
                <a:latin typeface="+mn-lt"/>
                <a:ea typeface="+mn-ea"/>
                <a:cs typeface="Segoe UI Semilight" panose="020B04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10134600" y="6356350"/>
            <a:ext cx="1447800" cy="365125"/>
          </a:xfrm>
          <a:prstGeom prst="rect">
            <a:avLst/>
          </a:prstGeom>
        </p:spPr>
        <p:txBody>
          <a:bodyPr vert="horz" lIns="91440" tIns="45720" rIns="91440" bIns="45720" rtlCol="0" anchor="ctr"/>
          <a:lstStyle>
            <a:lvl1pPr algn="r">
              <a:defRPr lang="en-US" sz="800" kern="1200" cap="all" spc="200" smtClean="0">
                <a:solidFill>
                  <a:schemeClr val="tx1"/>
                </a:solidFill>
                <a:latin typeface="+mn-lt"/>
                <a:ea typeface="+mn-ea"/>
                <a:cs typeface="Segoe UI Semilight" panose="020B0402040204020203" pitchFamily="34" charset="0"/>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125551707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54" r:id="rId6"/>
    <p:sldLayoutId id="2147483750" r:id="rId7"/>
    <p:sldLayoutId id="2147483751" r:id="rId8"/>
    <p:sldLayoutId id="2147483752" r:id="rId9"/>
    <p:sldLayoutId id="2147483753" r:id="rId10"/>
    <p:sldLayoutId id="2147483755"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7/06/relationships/model3d" Target="../media/model3d1.glb"/><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C7BC1E0-1C8D-47CB-B48A-D3D0D2EF0E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3AD1C04B-04EF-43BA-B2AB-6F52AF8B9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1"/>
            <a:ext cx="6939937" cy="6453893"/>
          </a:xfrm>
          <a:custGeom>
            <a:avLst/>
            <a:gdLst>
              <a:gd name="connsiteX0" fmla="*/ 111814 w 4695433"/>
              <a:gd name="connsiteY0" fmla="*/ 3049004 h 4582435"/>
              <a:gd name="connsiteX1" fmla="*/ 297409 w 4695433"/>
              <a:gd name="connsiteY1" fmla="*/ 3091902 h 4582435"/>
              <a:gd name="connsiteX2" fmla="*/ 416673 w 4695433"/>
              <a:gd name="connsiteY2" fmla="*/ 3537003 h 4582435"/>
              <a:gd name="connsiteX3" fmla="*/ 31751 w 4695433"/>
              <a:gd name="connsiteY3" fmla="*/ 3683368 h 4582435"/>
              <a:gd name="connsiteX4" fmla="*/ 0 w 4695433"/>
              <a:gd name="connsiteY4" fmla="*/ 3669070 h 4582435"/>
              <a:gd name="connsiteX5" fmla="*/ 0 w 4695433"/>
              <a:gd name="connsiteY5" fmla="*/ 3079852 h 4582435"/>
              <a:gd name="connsiteX6" fmla="*/ 35156 w 4695433"/>
              <a:gd name="connsiteY6" fmla="*/ 3063756 h 4582435"/>
              <a:gd name="connsiteX7" fmla="*/ 111814 w 4695433"/>
              <a:gd name="connsiteY7" fmla="*/ 3049004 h 4582435"/>
              <a:gd name="connsiteX8" fmla="*/ 0 w 4695433"/>
              <a:gd name="connsiteY8" fmla="*/ 0 h 4582435"/>
              <a:gd name="connsiteX9" fmla="*/ 4695433 w 4695433"/>
              <a:gd name="connsiteY9" fmla="*/ 0 h 4582435"/>
              <a:gd name="connsiteX10" fmla="*/ 4663044 w 4695433"/>
              <a:gd name="connsiteY10" fmla="*/ 68762 h 4582435"/>
              <a:gd name="connsiteX11" fmla="*/ 4571319 w 4695433"/>
              <a:gd name="connsiteY11" fmla="*/ 201411 h 4582435"/>
              <a:gd name="connsiteX12" fmla="*/ 4099777 w 4695433"/>
              <a:gd name="connsiteY12" fmla="*/ 504347 h 4582435"/>
              <a:gd name="connsiteX13" fmla="*/ 3811860 w 4695433"/>
              <a:gd name="connsiteY13" fmla="*/ 1682068 h 4582435"/>
              <a:gd name="connsiteX14" fmla="*/ 3167043 w 4695433"/>
              <a:gd name="connsiteY14" fmla="*/ 4278500 h 4582435"/>
              <a:gd name="connsiteX15" fmla="*/ 2640955 w 4695433"/>
              <a:gd name="connsiteY15" fmla="*/ 4485587 h 4582435"/>
              <a:gd name="connsiteX16" fmla="*/ 1495663 w 4695433"/>
              <a:gd name="connsiteY16" fmla="*/ 4435228 h 4582435"/>
              <a:gd name="connsiteX17" fmla="*/ 1020813 w 4695433"/>
              <a:gd name="connsiteY17" fmla="*/ 3838149 h 4582435"/>
              <a:gd name="connsiteX18" fmla="*/ 626404 w 4695433"/>
              <a:gd name="connsiteY18" fmla="*/ 3045292 h 4582435"/>
              <a:gd name="connsiteX19" fmla="*/ 147061 w 4695433"/>
              <a:gd name="connsiteY19" fmla="*/ 2765401 h 4582435"/>
              <a:gd name="connsiteX20" fmla="*/ 0 w 4695433"/>
              <a:gd name="connsiteY20" fmla="*/ 2736690 h 458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95433" h="4582435">
                <a:moveTo>
                  <a:pt x="111814" y="3049004"/>
                </a:moveTo>
                <a:cubicBezTo>
                  <a:pt x="174417" y="3044581"/>
                  <a:pt x="238967" y="3058160"/>
                  <a:pt x="297409" y="3091902"/>
                </a:cubicBezTo>
                <a:cubicBezTo>
                  <a:pt x="453255" y="3181878"/>
                  <a:pt x="506651" y="3381158"/>
                  <a:pt x="416673" y="3537003"/>
                </a:cubicBezTo>
                <a:cubicBezTo>
                  <a:pt x="337943" y="3673368"/>
                  <a:pt x="175529" y="3731295"/>
                  <a:pt x="31751" y="3683368"/>
                </a:cubicBezTo>
                <a:lnTo>
                  <a:pt x="0" y="3669070"/>
                </a:lnTo>
                <a:lnTo>
                  <a:pt x="0" y="3079852"/>
                </a:lnTo>
                <a:lnTo>
                  <a:pt x="35156" y="3063756"/>
                </a:lnTo>
                <a:cubicBezTo>
                  <a:pt x="59982" y="3055817"/>
                  <a:pt x="85729" y="3050848"/>
                  <a:pt x="111814" y="3049004"/>
                </a:cubicBezTo>
                <a:close/>
                <a:moveTo>
                  <a:pt x="0" y="0"/>
                </a:moveTo>
                <a:lnTo>
                  <a:pt x="4695433" y="0"/>
                </a:lnTo>
                <a:lnTo>
                  <a:pt x="4663044" y="68762"/>
                </a:lnTo>
                <a:cubicBezTo>
                  <a:pt x="4636274" y="118744"/>
                  <a:pt x="4605467" y="163546"/>
                  <a:pt x="4571319" y="201411"/>
                </a:cubicBezTo>
                <a:cubicBezTo>
                  <a:pt x="4449886" y="335755"/>
                  <a:pt x="4268949" y="426743"/>
                  <a:pt x="4099777" y="504347"/>
                </a:cubicBezTo>
                <a:cubicBezTo>
                  <a:pt x="3604896" y="731933"/>
                  <a:pt x="3591784" y="1317548"/>
                  <a:pt x="3811860" y="1682068"/>
                </a:cubicBezTo>
                <a:cubicBezTo>
                  <a:pt x="4454413" y="2741008"/>
                  <a:pt x="4084752" y="3706193"/>
                  <a:pt x="3167043" y="4278500"/>
                </a:cubicBezTo>
                <a:cubicBezTo>
                  <a:pt x="3009772" y="4376529"/>
                  <a:pt x="2817700" y="4417630"/>
                  <a:pt x="2640955" y="4485587"/>
                </a:cubicBezTo>
                <a:cubicBezTo>
                  <a:pt x="2250950" y="4603206"/>
                  <a:pt x="1866703" y="4642930"/>
                  <a:pt x="1495663" y="4435228"/>
                </a:cubicBezTo>
                <a:cubicBezTo>
                  <a:pt x="1259049" y="4302759"/>
                  <a:pt x="1121911" y="4090107"/>
                  <a:pt x="1020813" y="3838149"/>
                </a:cubicBezTo>
                <a:cubicBezTo>
                  <a:pt x="910679" y="3564211"/>
                  <a:pt x="784571" y="3292847"/>
                  <a:pt x="626404" y="3045292"/>
                </a:cubicBezTo>
                <a:cubicBezTo>
                  <a:pt x="516355" y="2873268"/>
                  <a:pt x="336073" y="2807363"/>
                  <a:pt x="147061" y="2765401"/>
                </a:cubicBezTo>
                <a:lnTo>
                  <a:pt x="0" y="27366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AD7ABBBF-B430-7084-17E6-1885BEB41C46}"/>
              </a:ext>
            </a:extLst>
          </p:cNvPr>
          <p:cNvSpPr>
            <a:spLocks noGrp="1"/>
          </p:cNvSpPr>
          <p:nvPr>
            <p:ph type="ctrTitle"/>
          </p:nvPr>
        </p:nvSpPr>
        <p:spPr>
          <a:xfrm>
            <a:off x="689987" y="814686"/>
            <a:ext cx="4298417" cy="2539390"/>
          </a:xfrm>
        </p:spPr>
        <p:txBody>
          <a:bodyPr anchor="b">
            <a:normAutofit/>
          </a:bodyPr>
          <a:lstStyle/>
          <a:p>
            <a:r>
              <a:rPr lang="en-US" dirty="0">
                <a:latin typeface="Calibri" panose="020F0502020204030204" pitchFamily="34" charset="0"/>
                <a:ea typeface="Calibri" panose="020F0502020204030204" pitchFamily="34" charset="0"/>
                <a:cs typeface="Calibri" panose="020F0502020204030204" pitchFamily="34" charset="0"/>
              </a:rPr>
              <a:t>H </a:t>
            </a:r>
            <a:r>
              <a:rPr lang="el-GR" dirty="0">
                <a:latin typeface="Calibri" panose="020F0502020204030204" pitchFamily="34" charset="0"/>
                <a:ea typeface="Calibri" panose="020F0502020204030204" pitchFamily="34" charset="0"/>
                <a:cs typeface="Calibri" panose="020F0502020204030204" pitchFamily="34" charset="0"/>
              </a:rPr>
              <a:t>ιστορία της φωτιάς</a:t>
            </a:r>
          </a:p>
        </p:txBody>
      </p:sp>
      <mc:AlternateContent xmlns:mc="http://schemas.openxmlformats.org/markup-compatibility/2006">
        <mc:Choice xmlns:am3d="http://schemas.microsoft.com/office/drawing/2017/model3d" Requires="am3d">
          <p:graphicFrame>
            <p:nvGraphicFramePr>
              <p:cNvPr id="6" name="Μοντέλο 3D 5" descr="Milli - fire character">
                <a:extLst>
                  <a:ext uri="{FF2B5EF4-FFF2-40B4-BE49-F238E27FC236}">
                    <a16:creationId xmlns:a16="http://schemas.microsoft.com/office/drawing/2014/main" id="{78FB35F6-A043-38C3-C1AA-00346452D7FD}"/>
                  </a:ext>
                </a:extLst>
              </p:cNvPr>
              <p:cNvGraphicFramePr>
                <a:graphicFrameLocks noChangeAspect="1"/>
              </p:cNvGraphicFramePr>
              <p:nvPr>
                <p:extLst>
                  <p:ext uri="{D42A27DB-BD31-4B8C-83A1-F6EECF244321}">
                    <p14:modId xmlns:p14="http://schemas.microsoft.com/office/powerpoint/2010/main" val="3897004141"/>
                  </p:ext>
                </p:extLst>
              </p:nvPr>
            </p:nvGraphicFramePr>
            <p:xfrm>
              <a:off x="7780616" y="-151036"/>
              <a:ext cx="1923865" cy="5981122"/>
            </p:xfrm>
            <a:graphic>
              <a:graphicData uri="http://schemas.microsoft.com/office/drawing/2017/model3d">
                <am3d:model3d r:embed="rId2">
                  <am3d:spPr>
                    <a:xfrm>
                      <a:off x="0" y="0"/>
                      <a:ext cx="1923865" cy="5981122"/>
                    </a:xfrm>
                    <a:prstGeom prst="rect">
                      <a:avLst/>
                    </a:prstGeom>
                  </am3d:spPr>
                  <am3d:camera>
                    <am3d:pos x="0" y="0" z="52283480"/>
                    <am3d:up dx="0" dy="36000000" dz="0"/>
                    <am3d:lookAt x="0" y="0" z="0"/>
                    <am3d:perspective fov="2700000"/>
                  </am3d:camera>
                  <am3d:trans>
                    <am3d:meterPerModelUnit n="4171334" d="1000000"/>
                    <am3d:preTrans dx="-3128546" dy="-17997077" dz="-1927618"/>
                    <am3d:scale>
                      <am3d:sx n="1000000" d="1000000"/>
                      <am3d:sy n="1000000" d="1000000"/>
                      <am3d:sz n="1000000" d="1000000"/>
                    </am3d:scale>
                    <am3d:rot ax="-163450" ay="1504705" az="-69320"/>
                    <am3d:postTrans dx="0" dy="0" dz="0"/>
                  </am3d:trans>
                  <am3d:raster rName="Office3DRenderer" rVer="16.0.8326">
                    <am3d:blip r:embed="rId3"/>
                  </am3d:raster>
                  <am3d:objViewport viewportSz="62097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Μοντέλο 3D 5" descr="Milli - fire character">
                <a:extLst>
                  <a:ext uri="{FF2B5EF4-FFF2-40B4-BE49-F238E27FC236}">
                    <a16:creationId xmlns:a16="http://schemas.microsoft.com/office/drawing/2014/main" id="{78FB35F6-A043-38C3-C1AA-00346452D7FD}"/>
                  </a:ext>
                </a:extLst>
              </p:cNvPr>
              <p:cNvPicPr>
                <a:picLocks noGrp="1" noRot="1" noChangeAspect="1" noMove="1" noResize="1" noEditPoints="1" noAdjustHandles="1" noChangeArrowheads="1" noChangeShapeType="1" noCrop="1"/>
              </p:cNvPicPr>
              <p:nvPr/>
            </p:nvPicPr>
            <p:blipFill>
              <a:blip r:embed="rId3"/>
              <a:stretch>
                <a:fillRect/>
              </a:stretch>
            </p:blipFill>
            <p:spPr>
              <a:xfrm>
                <a:off x="7780616" y="-151036"/>
                <a:ext cx="1923865" cy="5981122"/>
              </a:xfrm>
              <a:prstGeom prst="rect">
                <a:avLst/>
              </a:prstGeom>
            </p:spPr>
          </p:pic>
        </mc:Fallback>
      </mc:AlternateContent>
    </p:spTree>
    <p:extLst>
      <p:ext uri="{BB962C8B-B14F-4D97-AF65-F5344CB8AC3E}">
        <p14:creationId xmlns:p14="http://schemas.microsoft.com/office/powerpoint/2010/main" val="1388600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CF52A5B-5810-4130-A3DB-FD2582D05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B77B4CB6-64B7-4C1D-B623-F1EC02FCC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937866"/>
          </a:xfrm>
          <a:custGeom>
            <a:avLst/>
            <a:gdLst>
              <a:gd name="connsiteX0" fmla="*/ 8930642 w 12192000"/>
              <a:gd name="connsiteY0" fmla="*/ 5494299 h 5937866"/>
              <a:gd name="connsiteX1" fmla="*/ 9143134 w 12192000"/>
              <a:gd name="connsiteY1" fmla="*/ 5616927 h 5937866"/>
              <a:gd name="connsiteX2" fmla="*/ 9043549 w 12192000"/>
              <a:gd name="connsiteY2" fmla="*/ 5914543 h 5937866"/>
              <a:gd name="connsiteX3" fmla="*/ 8745984 w 12192000"/>
              <a:gd name="connsiteY3" fmla="*/ 5814814 h 5937866"/>
              <a:gd name="connsiteX4" fmla="*/ 8845568 w 12192000"/>
              <a:gd name="connsiteY4" fmla="*/ 5517199 h 5937866"/>
              <a:gd name="connsiteX5" fmla="*/ 8930642 w 12192000"/>
              <a:gd name="connsiteY5" fmla="*/ 5494299 h 5937866"/>
              <a:gd name="connsiteX6" fmla="*/ 9842642 w 12192000"/>
              <a:gd name="connsiteY6" fmla="*/ 4939308 h 5937866"/>
              <a:gd name="connsiteX7" fmla="*/ 10272210 w 12192000"/>
              <a:gd name="connsiteY7" fmla="*/ 5187210 h 5937866"/>
              <a:gd name="connsiteX8" fmla="*/ 10070896 w 12192000"/>
              <a:gd name="connsiteY8" fmla="*/ 5788857 h 5937866"/>
              <a:gd name="connsiteX9" fmla="*/ 9469346 w 12192000"/>
              <a:gd name="connsiteY9" fmla="*/ 5587251 h 5937866"/>
              <a:gd name="connsiteX10" fmla="*/ 9670660 w 12192000"/>
              <a:gd name="connsiteY10" fmla="*/ 4985603 h 5937866"/>
              <a:gd name="connsiteX11" fmla="*/ 9842642 w 12192000"/>
              <a:gd name="connsiteY11" fmla="*/ 4939308 h 5937866"/>
              <a:gd name="connsiteX12" fmla="*/ 0 w 12192000"/>
              <a:gd name="connsiteY12" fmla="*/ 0 h 5937866"/>
              <a:gd name="connsiteX13" fmla="*/ 12188952 w 12192000"/>
              <a:gd name="connsiteY13" fmla="*/ 0 h 5937866"/>
              <a:gd name="connsiteX14" fmla="*/ 12188952 w 12192000"/>
              <a:gd name="connsiteY14" fmla="*/ 1220565 h 5937866"/>
              <a:gd name="connsiteX15" fmla="*/ 12192000 w 12192000"/>
              <a:gd name="connsiteY15" fmla="*/ 1220565 h 5937866"/>
              <a:gd name="connsiteX16" fmla="*/ 12192000 w 12192000"/>
              <a:gd name="connsiteY16" fmla="*/ 4590456 h 5937866"/>
              <a:gd name="connsiteX17" fmla="*/ 12124015 w 12192000"/>
              <a:gd name="connsiteY17" fmla="*/ 4631278 h 5937866"/>
              <a:gd name="connsiteX18" fmla="*/ 11077457 w 12192000"/>
              <a:gd name="connsiteY18" fmla="*/ 4722290 h 5937866"/>
              <a:gd name="connsiteX19" fmla="*/ 9867246 w 12192000"/>
              <a:gd name="connsiteY19" fmla="*/ 4572157 h 5937866"/>
              <a:gd name="connsiteX20" fmla="*/ 8994802 w 12192000"/>
              <a:gd name="connsiteY20" fmla="*/ 5098943 h 5937866"/>
              <a:gd name="connsiteX21" fmla="*/ 6994655 w 12192000"/>
              <a:gd name="connsiteY21" fmla="*/ 5556202 h 5937866"/>
              <a:gd name="connsiteX22" fmla="*/ 6287534 w 12192000"/>
              <a:gd name="connsiteY22" fmla="*/ 4934764 h 5937866"/>
              <a:gd name="connsiteX23" fmla="*/ 4392596 w 12192000"/>
              <a:gd name="connsiteY23" fmla="*/ 4612909 h 5937866"/>
              <a:gd name="connsiteX24" fmla="*/ 3014500 w 12192000"/>
              <a:gd name="connsiteY24" fmla="*/ 5320787 h 5937866"/>
              <a:gd name="connsiteX25" fmla="*/ 86414 w 12192000"/>
              <a:gd name="connsiteY25" fmla="*/ 5123870 h 5937866"/>
              <a:gd name="connsiteX26" fmla="*/ 0 w 12192000"/>
              <a:gd name="connsiteY26" fmla="*/ 5061131 h 5937866"/>
              <a:gd name="connsiteX27" fmla="*/ 0 w 12192000"/>
              <a:gd name="connsiteY27" fmla="*/ 3267075 h 5937866"/>
              <a:gd name="connsiteX28" fmla="*/ 0 w 12192000"/>
              <a:gd name="connsiteY28" fmla="*/ 1220565 h 593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2000" h="5937866">
                <a:moveTo>
                  <a:pt x="8930642" y="5494299"/>
                </a:moveTo>
                <a:cubicBezTo>
                  <a:pt x="9016941" y="5488946"/>
                  <a:pt x="9102130" y="5534635"/>
                  <a:pt x="9143134" y="5616927"/>
                </a:cubicBezTo>
                <a:cubicBezTo>
                  <a:pt x="9197806" y="5726652"/>
                  <a:pt x="9153221" y="5859898"/>
                  <a:pt x="9043549" y="5914543"/>
                </a:cubicBezTo>
                <a:cubicBezTo>
                  <a:pt x="8933879" y="5969187"/>
                  <a:pt x="8800655" y="5924538"/>
                  <a:pt x="8745984" y="5814814"/>
                </a:cubicBezTo>
                <a:cubicBezTo>
                  <a:pt x="8691311" y="5705090"/>
                  <a:pt x="8735897" y="5571844"/>
                  <a:pt x="8845568" y="5517199"/>
                </a:cubicBezTo>
                <a:cubicBezTo>
                  <a:pt x="8872986" y="5503538"/>
                  <a:pt x="8901875" y="5496082"/>
                  <a:pt x="8930642" y="5494299"/>
                </a:cubicBezTo>
                <a:close/>
                <a:moveTo>
                  <a:pt x="9842642" y="4939308"/>
                </a:moveTo>
                <a:cubicBezTo>
                  <a:pt x="10017101" y="4928488"/>
                  <a:pt x="10189318" y="5020851"/>
                  <a:pt x="10272210" y="5187210"/>
                </a:cubicBezTo>
                <a:cubicBezTo>
                  <a:pt x="10382732" y="5409023"/>
                  <a:pt x="10292600" y="5678390"/>
                  <a:pt x="10070896" y="5788857"/>
                </a:cubicBezTo>
                <a:cubicBezTo>
                  <a:pt x="9849191" y="5899325"/>
                  <a:pt x="9579867" y="5809063"/>
                  <a:pt x="9469346" y="5587251"/>
                </a:cubicBezTo>
                <a:cubicBezTo>
                  <a:pt x="9358824" y="5365438"/>
                  <a:pt x="9448956" y="5096071"/>
                  <a:pt x="9670660" y="4985603"/>
                </a:cubicBezTo>
                <a:cubicBezTo>
                  <a:pt x="9726087" y="4957986"/>
                  <a:pt x="9784490" y="4942914"/>
                  <a:pt x="9842642" y="4939308"/>
                </a:cubicBezTo>
                <a:close/>
                <a:moveTo>
                  <a:pt x="0" y="0"/>
                </a:moveTo>
                <a:lnTo>
                  <a:pt x="12188952" y="0"/>
                </a:lnTo>
                <a:lnTo>
                  <a:pt x="12188952" y="1220565"/>
                </a:lnTo>
                <a:lnTo>
                  <a:pt x="12192000" y="1220565"/>
                </a:lnTo>
                <a:lnTo>
                  <a:pt x="12192000" y="4590456"/>
                </a:lnTo>
                <a:lnTo>
                  <a:pt x="12124015" y="4631278"/>
                </a:lnTo>
                <a:cubicBezTo>
                  <a:pt x="11792041" y="4802103"/>
                  <a:pt x="11443617" y="4797817"/>
                  <a:pt x="11077457" y="4722290"/>
                </a:cubicBezTo>
                <a:cubicBezTo>
                  <a:pt x="10679189" y="4640425"/>
                  <a:pt x="10271734" y="4578846"/>
                  <a:pt x="9867246" y="4572157"/>
                </a:cubicBezTo>
                <a:cubicBezTo>
                  <a:pt x="9492336" y="4566176"/>
                  <a:pt x="9239136" y="4846894"/>
                  <a:pt x="8994802" y="5098943"/>
                </a:cubicBezTo>
                <a:cubicBezTo>
                  <a:pt x="8385954" y="5727243"/>
                  <a:pt x="7695268" y="5911307"/>
                  <a:pt x="6994655" y="5556202"/>
                </a:cubicBezTo>
                <a:cubicBezTo>
                  <a:pt x="6722938" y="5418487"/>
                  <a:pt x="6494843" y="5169191"/>
                  <a:pt x="6287534" y="4934764"/>
                </a:cubicBezTo>
                <a:cubicBezTo>
                  <a:pt x="5731733" y="4306056"/>
                  <a:pt x="5043559" y="4288064"/>
                  <a:pt x="4392596" y="4612909"/>
                </a:cubicBezTo>
                <a:cubicBezTo>
                  <a:pt x="3930423" y="4844432"/>
                  <a:pt x="3492022" y="5129169"/>
                  <a:pt x="3014500" y="5320787"/>
                </a:cubicBezTo>
                <a:cubicBezTo>
                  <a:pt x="1977820" y="5738974"/>
                  <a:pt x="973242" y="5720051"/>
                  <a:pt x="86414" y="5123870"/>
                </a:cubicBezTo>
                <a:lnTo>
                  <a:pt x="0" y="5061131"/>
                </a:lnTo>
                <a:lnTo>
                  <a:pt x="0" y="3267075"/>
                </a:lnTo>
                <a:lnTo>
                  <a:pt x="0" y="12205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a:extLst>
              <a:ext uri="{FF2B5EF4-FFF2-40B4-BE49-F238E27FC236}">
                <a16:creationId xmlns:a16="http://schemas.microsoft.com/office/drawing/2014/main" id="{269E4F5A-55D2-E86B-08C6-CF58928797C7}"/>
              </a:ext>
            </a:extLst>
          </p:cNvPr>
          <p:cNvSpPr>
            <a:spLocks noGrp="1"/>
          </p:cNvSpPr>
          <p:nvPr>
            <p:ph idx="1"/>
          </p:nvPr>
        </p:nvSpPr>
        <p:spPr>
          <a:xfrm>
            <a:off x="1855489" y="920135"/>
            <a:ext cx="7898111" cy="3896093"/>
          </a:xfrm>
        </p:spPr>
        <p:txBody>
          <a:bodyPr>
            <a:noAutofit/>
          </a:bodyPr>
          <a:lstStyle/>
          <a:p>
            <a:pPr>
              <a:lnSpc>
                <a:spcPct val="100000"/>
              </a:lnSpc>
            </a:pPr>
            <a: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 </a:t>
            </a:r>
            <a:r>
              <a:rPr lang="el-GR"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φωτιά είναι ένα από τα πιο σημαντικά στοιχεία στη ζωή μας. Από την αρχαιότητα, οι άνθρωποι χρησιμοποίησαν τη φωτιά για να ζεσταθούν, να μαγειρέψουν και να προστατευτούν. Αλλά η φωτιά δεν ήταν μόνο ένα εργαλείο – στη μυθολογία</a:t>
            </a:r>
            <a: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a:p>
            <a:pPr>
              <a:lnSpc>
                <a:spcPct val="100000"/>
              </a:lnSpc>
            </a:pPr>
            <a:r>
              <a:rPr lang="el-GR"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η φωτιά έχει ιδιαίτερη σημασία και συμβολίζει τη δύναμη, τη δημιουργία και την καταστροφή. Στους μύθους των αρχαίων Ελλήνων, η φωτιά συχνά συνδέεται με τους θεούς και τους ήρωες. Ας δούμε μερικές από τις πιο γνωστές ιστορίες</a:t>
            </a:r>
            <a: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l-GR"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για τη φωτιά.</a:t>
            </a:r>
          </a:p>
        </p:txBody>
      </p:sp>
    </p:spTree>
    <p:extLst>
      <p:ext uri="{BB962C8B-B14F-4D97-AF65-F5344CB8AC3E}">
        <p14:creationId xmlns:p14="http://schemas.microsoft.com/office/powerpoint/2010/main" val="4149163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649B08D-C818-3A6A-6F16-31115124A0A9}"/>
              </a:ext>
            </a:extLst>
          </p:cNvPr>
          <p:cNvSpPr>
            <a:spLocks noGrp="1"/>
          </p:cNvSpPr>
          <p:nvPr>
            <p:ph idx="1"/>
          </p:nvPr>
        </p:nvSpPr>
        <p:spPr>
          <a:xfrm>
            <a:off x="471948" y="1288026"/>
            <a:ext cx="5624052" cy="5296877"/>
          </a:xfrm>
        </p:spPr>
        <p:txBody>
          <a:bodyPr>
            <a:normAutofit/>
          </a:bodyPr>
          <a:lstStyle/>
          <a:p>
            <a:r>
              <a:rPr lang="el-GR" sz="1600" dirty="0">
                <a:latin typeface="Calibri" panose="020F0502020204030204" pitchFamily="34" charset="0"/>
                <a:ea typeface="Calibri" panose="020F0502020204030204" pitchFamily="34" charset="0"/>
                <a:cs typeface="Calibri" panose="020F0502020204030204" pitchFamily="34" charset="0"/>
              </a:rPr>
              <a:t>Ο Προμηθέας ήταν ένας Τιτάνας που αγαπούσε τους ανθρώπους και ήθελε να τους βοηθήσει. Οι θεοί του Ολύμπου είχαν κρατήσει τη φωτιά μόνο για τους ίδιους, κάτι που σήμαινε ότι οι άνθρωποι δεν μπορούσαν να ζεσταίνονται, να μαγειρεύουν ή να προστατεύονται από τα κρύα. Ο Προμηθέας αποφάσισε να κλέψει τη φωτιά από τον Δία και να τη δώσει στους ανθρώπους. Όταν οι άνθρωποι άναψαν φωτιά για πρώτη φορά, μπορούσαν να μαγειρεύουν τα τρόφιμά τους, να ζεσταίνονται και να προφυλάσσονται από τα άγρια ζώα. Η φωτιά έκανε τη ζωή τους καλύτερη και ασφαλέστερη.</a:t>
            </a:r>
          </a:p>
          <a:p>
            <a:r>
              <a:rPr lang="el-GR" sz="1600" dirty="0">
                <a:latin typeface="Calibri" panose="020F0502020204030204" pitchFamily="34" charset="0"/>
                <a:ea typeface="Calibri" panose="020F0502020204030204" pitchFamily="34" charset="0"/>
                <a:cs typeface="Calibri" panose="020F0502020204030204" pitchFamily="34" charset="0"/>
              </a:rPr>
              <a:t>Αλλά ο Δίας, ο αρχηγός των θεών, δεν ήταν ευχαριστημένος με την πράξη του Προμηθέα. Για να τον τιμωρήσει, έστειλε τον Προμηθέα να δεθεί σε έναν βράχο, όπου κάθε μέρα ένας αετός του έτρωγε το συκώτι. Παρά την τιμωρία του, ο Προμηθέας παραμένει ήρωας για τους ανθρώπους, καθώς τους χάρισε τη φωτιά που τους βοήθησε να επιβιώσουν και να αναπτυχθούν.</a:t>
            </a:r>
          </a:p>
          <a:p>
            <a:endParaRPr lang="el-GR" sz="1800" dirty="0"/>
          </a:p>
        </p:txBody>
      </p:sp>
      <p:pic>
        <p:nvPicPr>
          <p:cNvPr id="5" name="Εικόνα 4" descr="Εικόνα που περιέχει καρτούν, εικονογράφηση">
            <a:extLst>
              <a:ext uri="{FF2B5EF4-FFF2-40B4-BE49-F238E27FC236}">
                <a16:creationId xmlns:a16="http://schemas.microsoft.com/office/drawing/2014/main" id="{0DBCCF56-4A4B-A94B-44C7-5A41848B2A3E}"/>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1913" y="1153584"/>
            <a:ext cx="5088139" cy="4550831"/>
          </a:xfrm>
          <a:prstGeom prst="rect">
            <a:avLst/>
          </a:prstGeom>
        </p:spPr>
      </p:pic>
      <p:sp>
        <p:nvSpPr>
          <p:cNvPr id="2" name="TextBox 1">
            <a:extLst>
              <a:ext uri="{FF2B5EF4-FFF2-40B4-BE49-F238E27FC236}">
                <a16:creationId xmlns:a16="http://schemas.microsoft.com/office/drawing/2014/main" id="{725210D9-FE16-973E-A231-79838C288DA7}"/>
              </a:ext>
            </a:extLst>
          </p:cNvPr>
          <p:cNvSpPr txBox="1"/>
          <p:nvPr/>
        </p:nvSpPr>
        <p:spPr>
          <a:xfrm>
            <a:off x="7039897" y="6007842"/>
            <a:ext cx="3814916" cy="646331"/>
          </a:xfrm>
          <a:prstGeom prst="rect">
            <a:avLst/>
          </a:prstGeom>
          <a:noFill/>
        </p:spPr>
        <p:txBody>
          <a:bodyPr wrap="square" rtlCol="0">
            <a:spAutoFit/>
          </a:bodyPr>
          <a:lstStyle/>
          <a:p>
            <a:r>
              <a:rPr lang="el-GR" dirty="0"/>
              <a:t>Πηγή εικόνας</a:t>
            </a:r>
            <a:r>
              <a:rPr lang="en-US" dirty="0"/>
              <a:t>:FREEPIK,</a:t>
            </a:r>
            <a:r>
              <a:rPr lang="el-GR" dirty="0"/>
              <a:t>ελεύθερη δικαιωμάτων</a:t>
            </a:r>
          </a:p>
        </p:txBody>
      </p:sp>
    </p:spTree>
    <p:extLst>
      <p:ext uri="{BB962C8B-B14F-4D97-AF65-F5344CB8AC3E}">
        <p14:creationId xmlns:p14="http://schemas.microsoft.com/office/powerpoint/2010/main" val="4021389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6ADA084-C86B-4F3C-8077-6A8999CC4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 name="Θέση περιεχομένου 2">
            <a:extLst>
              <a:ext uri="{FF2B5EF4-FFF2-40B4-BE49-F238E27FC236}">
                <a16:creationId xmlns:a16="http://schemas.microsoft.com/office/drawing/2014/main" id="{8284E34D-1408-1E23-4FDB-53250AF2D072}"/>
              </a:ext>
            </a:extLst>
          </p:cNvPr>
          <p:cNvSpPr>
            <a:spLocks noGrp="1"/>
          </p:cNvSpPr>
          <p:nvPr>
            <p:ph idx="1"/>
          </p:nvPr>
        </p:nvSpPr>
        <p:spPr>
          <a:xfrm>
            <a:off x="757681" y="2303505"/>
            <a:ext cx="5588281" cy="3379540"/>
          </a:xfrm>
        </p:spPr>
        <p:txBody>
          <a:bodyPr anchor="t">
            <a:normAutofit fontScale="92500" lnSpcReduction="20000"/>
          </a:bodyPr>
          <a:lstStyle/>
          <a:p>
            <a:pPr>
              <a:lnSpc>
                <a:spcPct val="100000"/>
              </a:lnSpc>
            </a:pPr>
            <a:r>
              <a:rPr lang="el-GR" dirty="0">
                <a:latin typeface="Calibri" panose="020F0502020204030204" pitchFamily="34" charset="0"/>
                <a:ea typeface="Calibri" panose="020F0502020204030204" pitchFamily="34" charset="0"/>
                <a:cs typeface="Calibri" panose="020F0502020204030204" pitchFamily="34" charset="0"/>
              </a:rPr>
              <a:t>Η φωτιά ήταν επίσης συνδεδεμένη με τον θεό Ήφαιστο, τον θεό της φωτιάς και της μεταλλουργίας. Ο Ήφαιστος</a:t>
            </a:r>
            <a:r>
              <a:rPr lang="en-US" dirty="0">
                <a:latin typeface="Calibri" panose="020F0502020204030204" pitchFamily="34" charset="0"/>
                <a:ea typeface="Calibri" panose="020F0502020204030204" pitchFamily="34" charset="0"/>
                <a:cs typeface="Calibri" panose="020F0502020204030204" pitchFamily="34" charset="0"/>
              </a:rPr>
              <a:t> </a:t>
            </a:r>
            <a:r>
              <a:rPr lang="el-GR" dirty="0">
                <a:latin typeface="Calibri" panose="020F0502020204030204" pitchFamily="34" charset="0"/>
                <a:ea typeface="Calibri" panose="020F0502020204030204" pitchFamily="34" charset="0"/>
                <a:cs typeface="Calibri" panose="020F0502020204030204" pitchFamily="34" charset="0"/>
              </a:rPr>
              <a:t>είχε μια μεγάλη δύναμη, καθώς ήταν υπεύθυνος για την κατασκευή των πιο ισχυρών όπλων και εργαλείων των θεών. Τα εργαστήριά του ήταν γεμάτα με καυτές φωτιές, όπου έφτιαχνε σπαθιά, θώρακες και άλλα εργαλεία με τη βοήθεια της φωτιάς. Ζούσε στο ηφαίστειο της Αίτνας και η φωτιά για εκείνον, ήταν το εργαλείο που τον βοηθούσε να δημιουργεί πανίσχυρα αντικείμενα, όπως ο κεραυνός του Δία. Οι Έλληνες πίστευαν ότι η φωτιά είχε και τη δύναμη να φτιάξει πράγματα, αλλά και να τα καταστρέψει.</a:t>
            </a: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00000"/>
              </a:lnSpc>
            </a:pPr>
            <a:endParaRPr lang="el-GR" dirty="0"/>
          </a:p>
        </p:txBody>
      </p:sp>
      <p:pic>
        <p:nvPicPr>
          <p:cNvPr id="7" name="Εικόνα 6" descr="Εικόνα που περιέχει καρτούν&#10;&#10;Περιγραφή που δημιουργήθηκε αυτόματα">
            <a:extLst>
              <a:ext uri="{FF2B5EF4-FFF2-40B4-BE49-F238E27FC236}">
                <a16:creationId xmlns:a16="http://schemas.microsoft.com/office/drawing/2014/main" id="{8EE4DD1D-FD5F-35F9-E802-434E19618461}"/>
              </a:ext>
            </a:extLst>
          </p:cNvPr>
          <p:cNvPicPr>
            <a:picLocks noChangeAspect="1"/>
          </p:cNvPicPr>
          <p:nvPr/>
        </p:nvPicPr>
        <p:blipFill>
          <a:blip r:embed="rId2">
            <a:extLst>
              <a:ext uri="{28A0092B-C50C-407E-A947-70E740481C1C}">
                <a14:useLocalDpi xmlns:a14="http://schemas.microsoft.com/office/drawing/2010/main" val="0"/>
              </a:ext>
            </a:extLst>
          </a:blip>
          <a:srcRect l="4220" r="5749"/>
          <a:stretch/>
        </p:blipFill>
        <p:spPr>
          <a:xfrm>
            <a:off x="6465346" y="-18289"/>
            <a:ext cx="5726654" cy="6857999"/>
          </a:xfrm>
          <a:custGeom>
            <a:avLst/>
            <a:gdLst/>
            <a:ahLst/>
            <a:cxnLst/>
            <a:rect l="l" t="t" r="r" b="b"/>
            <a:pathLst>
              <a:path w="5726654" h="6857999">
                <a:moveTo>
                  <a:pt x="615191" y="3536634"/>
                </a:moveTo>
                <a:cubicBezTo>
                  <a:pt x="896629" y="3536634"/>
                  <a:pt x="1124779" y="3764784"/>
                  <a:pt x="1124779" y="4046222"/>
                </a:cubicBezTo>
                <a:cubicBezTo>
                  <a:pt x="1124779" y="4327660"/>
                  <a:pt x="896629" y="4555810"/>
                  <a:pt x="615191" y="4555810"/>
                </a:cubicBezTo>
                <a:cubicBezTo>
                  <a:pt x="333753" y="4555810"/>
                  <a:pt x="105603" y="4327660"/>
                  <a:pt x="105603" y="4046222"/>
                </a:cubicBezTo>
                <a:cubicBezTo>
                  <a:pt x="105603" y="3764784"/>
                  <a:pt x="333753" y="3536634"/>
                  <a:pt x="615191" y="3536634"/>
                </a:cubicBezTo>
                <a:close/>
                <a:moveTo>
                  <a:pt x="1497781" y="0"/>
                </a:moveTo>
                <a:lnTo>
                  <a:pt x="5726654" y="0"/>
                </a:lnTo>
                <a:lnTo>
                  <a:pt x="5726654" y="6857999"/>
                </a:lnTo>
                <a:lnTo>
                  <a:pt x="311758" y="6857999"/>
                </a:lnTo>
                <a:lnTo>
                  <a:pt x="314131" y="6707669"/>
                </a:lnTo>
                <a:cubicBezTo>
                  <a:pt x="335133" y="6366408"/>
                  <a:pt x="433652" y="6019041"/>
                  <a:pt x="599703" y="5670857"/>
                </a:cubicBezTo>
                <a:cubicBezTo>
                  <a:pt x="770258" y="5311555"/>
                  <a:pt x="1010814" y="4986831"/>
                  <a:pt x="1211434" y="4641254"/>
                </a:cubicBezTo>
                <a:cubicBezTo>
                  <a:pt x="1493037" y="4154455"/>
                  <a:pt x="1511836" y="3622743"/>
                  <a:pt x="1053042" y="3164268"/>
                </a:cubicBezTo>
                <a:cubicBezTo>
                  <a:pt x="881978" y="2993263"/>
                  <a:pt x="700423" y="2805522"/>
                  <a:pt x="607049" y="2589404"/>
                </a:cubicBezTo>
                <a:cubicBezTo>
                  <a:pt x="366280" y="2032157"/>
                  <a:pt x="541126" y="1508060"/>
                  <a:pt x="1054916" y="1068098"/>
                </a:cubicBezTo>
                <a:cubicBezTo>
                  <a:pt x="1261028" y="891534"/>
                  <a:pt x="1489689" y="709487"/>
                  <a:pt x="1502878" y="419994"/>
                </a:cubicBezTo>
                <a:cubicBezTo>
                  <a:pt x="1506390" y="341909"/>
                  <a:pt x="1507263" y="263519"/>
                  <a:pt x="1505905" y="184995"/>
                </a:cubicBezTo>
                <a:close/>
                <a:moveTo>
                  <a:pt x="14544" y="0"/>
                </a:moveTo>
                <a:lnTo>
                  <a:pt x="879353" y="0"/>
                </a:lnTo>
                <a:lnTo>
                  <a:pt x="892054" y="78051"/>
                </a:lnTo>
                <a:cubicBezTo>
                  <a:pt x="904493" y="285270"/>
                  <a:pt x="770272" y="479620"/>
                  <a:pt x="561941" y="535442"/>
                </a:cubicBezTo>
                <a:cubicBezTo>
                  <a:pt x="323847" y="599239"/>
                  <a:pt x="79117" y="457944"/>
                  <a:pt x="15320" y="219851"/>
                </a:cubicBezTo>
                <a:cubicBezTo>
                  <a:pt x="-630" y="160328"/>
                  <a:pt x="-3761" y="100390"/>
                  <a:pt x="4235" y="42968"/>
                </a:cubicBezTo>
                <a:close/>
              </a:path>
            </a:pathLst>
          </a:custGeom>
        </p:spPr>
      </p:pic>
      <p:sp>
        <p:nvSpPr>
          <p:cNvPr id="2" name="TextBox 1">
            <a:extLst>
              <a:ext uri="{FF2B5EF4-FFF2-40B4-BE49-F238E27FC236}">
                <a16:creationId xmlns:a16="http://schemas.microsoft.com/office/drawing/2014/main" id="{72A037F9-40C5-3850-C688-C7B658821DBD}"/>
              </a:ext>
            </a:extLst>
          </p:cNvPr>
          <p:cNvSpPr txBox="1"/>
          <p:nvPr/>
        </p:nvSpPr>
        <p:spPr>
          <a:xfrm>
            <a:off x="6872748" y="6211669"/>
            <a:ext cx="3883742" cy="646331"/>
          </a:xfrm>
          <a:prstGeom prst="rect">
            <a:avLst/>
          </a:prstGeom>
          <a:noFill/>
        </p:spPr>
        <p:txBody>
          <a:bodyPr wrap="square" rtlCol="0">
            <a:spAutoFit/>
          </a:bodyPr>
          <a:lstStyle/>
          <a:p>
            <a:r>
              <a:rPr lang="el-GR" dirty="0"/>
              <a:t>Πηγή</a:t>
            </a:r>
            <a:r>
              <a:rPr lang="en-US" dirty="0"/>
              <a:t>  </a:t>
            </a:r>
            <a:r>
              <a:rPr lang="el-GR" dirty="0"/>
              <a:t>εικόνας</a:t>
            </a:r>
            <a:r>
              <a:rPr lang="en-US" dirty="0"/>
              <a:t>:FREEPIK,</a:t>
            </a:r>
            <a:r>
              <a:rPr lang="el-GR" dirty="0"/>
              <a:t>ελεύθερη δικαιωμάτων</a:t>
            </a:r>
          </a:p>
        </p:txBody>
      </p:sp>
    </p:spTree>
    <p:extLst>
      <p:ext uri="{BB962C8B-B14F-4D97-AF65-F5344CB8AC3E}">
        <p14:creationId xmlns:p14="http://schemas.microsoft.com/office/powerpoint/2010/main" val="2978815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D8C1778-1F35-49E0-2378-25F2711D163E}"/>
              </a:ext>
            </a:extLst>
          </p:cNvPr>
          <p:cNvSpPr>
            <a:spLocks noGrp="1"/>
          </p:cNvSpPr>
          <p:nvPr>
            <p:ph idx="1"/>
          </p:nvPr>
        </p:nvSpPr>
        <p:spPr>
          <a:xfrm>
            <a:off x="440500" y="1394128"/>
            <a:ext cx="5354050" cy="4527978"/>
          </a:xfrm>
        </p:spPr>
        <p:txBody>
          <a:bodyPr/>
          <a:lstStyle/>
          <a:p>
            <a:r>
              <a:rPr lang="el-GR" dirty="0">
                <a:latin typeface="Calibri" panose="020F0502020204030204" pitchFamily="34" charset="0"/>
                <a:ea typeface="Calibri" panose="020F0502020204030204" pitchFamily="34" charset="0"/>
                <a:cs typeface="Calibri" panose="020F0502020204030204" pitchFamily="34" charset="0"/>
              </a:rPr>
              <a:t>Οι θεοί του Ολύμπου χρησιμοποιούσαν τη φωτιά για να δημιουργούν και να καταστρέφουν. Ο Δίας, για παράδειγμα, χρησιμοποιούσε τους κεραυνούς, που ήταν φτιαγμένοι από φωτιά, για να τιμωρεί τους ανθρώπους και τους θεούς που τον έθιγαν. Αλλά η φωτιά δεν ήταν πάντα καταστροφική. Η Αθηνά, η θεά της σοφίας, και η Αρτεμις, η θεά του κυνηγιού, χρησιμοποιούσαν τη φωτιά για να προστατεύουν τους ανθρώπους και τα ζώα. Η φωτιά στους μύθους ήταν πάντα κάτι πολύ ισχυρό – μπορούσε να φέρει ζωή ή θάνατο, να δημιουργήσει ή να καταστρέψει."</a:t>
            </a:r>
          </a:p>
        </p:txBody>
      </p:sp>
      <p:pic>
        <p:nvPicPr>
          <p:cNvPr id="5" name="Εικόνα 4" descr="Εικόνα που περιέχει ζωγραφιά, κείμενο, εικονογράφηση, καρτούν&#10;&#10;Περιγραφή που δημιουργήθηκε αυτόματα">
            <a:extLst>
              <a:ext uri="{FF2B5EF4-FFF2-40B4-BE49-F238E27FC236}">
                <a16:creationId xmlns:a16="http://schemas.microsoft.com/office/drawing/2014/main" id="{E23041E6-D559-76A3-74F8-FA6E53E67273}"/>
              </a:ext>
            </a:extLst>
          </p:cNvPr>
          <p:cNvPicPr>
            <a:picLocks noChangeAspect="1"/>
          </p:cNvPicPr>
          <p:nvPr/>
        </p:nvPicPr>
        <p:blipFill>
          <a:blip r:embed="rId2">
            <a:extLst>
              <a:ext uri="{28A0092B-C50C-407E-A947-70E740481C1C}">
                <a14:useLocalDpi xmlns:a14="http://schemas.microsoft.com/office/drawing/2010/main" val="0"/>
              </a:ext>
            </a:extLst>
          </a:blip>
          <a:srcRect l="7857" t="2787" r="8708" b="1636"/>
          <a:stretch/>
        </p:blipFill>
        <p:spPr>
          <a:xfrm>
            <a:off x="6397451" y="1085222"/>
            <a:ext cx="5181600" cy="4451744"/>
          </a:xfrm>
          <a:prstGeom prst="rect">
            <a:avLst/>
          </a:prstGeom>
        </p:spPr>
      </p:pic>
    </p:spTree>
    <p:extLst>
      <p:ext uri="{BB962C8B-B14F-4D97-AF65-F5344CB8AC3E}">
        <p14:creationId xmlns:p14="http://schemas.microsoft.com/office/powerpoint/2010/main" val="2700981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1380B7A-5B85-4642-8878-2089DEF2C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848D562A-EF99-44C6-AA29-9D3E421772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2299" y="-1"/>
            <a:ext cx="5726653" cy="6858000"/>
          </a:xfrm>
          <a:custGeom>
            <a:avLst/>
            <a:gdLst>
              <a:gd name="connsiteX0" fmla="*/ 615190 w 5726653"/>
              <a:gd name="connsiteY0" fmla="*/ 3536635 h 6858000"/>
              <a:gd name="connsiteX1" fmla="*/ 1124778 w 5726653"/>
              <a:gd name="connsiteY1" fmla="*/ 4046223 h 6858000"/>
              <a:gd name="connsiteX2" fmla="*/ 615190 w 5726653"/>
              <a:gd name="connsiteY2" fmla="*/ 4555811 h 6858000"/>
              <a:gd name="connsiteX3" fmla="*/ 105602 w 5726653"/>
              <a:gd name="connsiteY3" fmla="*/ 4046223 h 6858000"/>
              <a:gd name="connsiteX4" fmla="*/ 615190 w 5726653"/>
              <a:gd name="connsiteY4" fmla="*/ 3536635 h 6858000"/>
              <a:gd name="connsiteX5" fmla="*/ 1497780 w 5726653"/>
              <a:gd name="connsiteY5" fmla="*/ 0 h 6858000"/>
              <a:gd name="connsiteX6" fmla="*/ 5164844 w 5726653"/>
              <a:gd name="connsiteY6" fmla="*/ 0 h 6858000"/>
              <a:gd name="connsiteX7" fmla="*/ 5726653 w 5726653"/>
              <a:gd name="connsiteY7" fmla="*/ 0 h 6858000"/>
              <a:gd name="connsiteX8" fmla="*/ 5726653 w 5726653"/>
              <a:gd name="connsiteY8" fmla="*/ 6858000 h 6858000"/>
              <a:gd name="connsiteX9" fmla="*/ 311757 w 5726653"/>
              <a:gd name="connsiteY9" fmla="*/ 6858000 h 6858000"/>
              <a:gd name="connsiteX10" fmla="*/ 314130 w 5726653"/>
              <a:gd name="connsiteY10" fmla="*/ 6707670 h 6858000"/>
              <a:gd name="connsiteX11" fmla="*/ 599702 w 5726653"/>
              <a:gd name="connsiteY11" fmla="*/ 5670858 h 6858000"/>
              <a:gd name="connsiteX12" fmla="*/ 1211433 w 5726653"/>
              <a:gd name="connsiteY12" fmla="*/ 4641255 h 6858000"/>
              <a:gd name="connsiteX13" fmla="*/ 1053041 w 5726653"/>
              <a:gd name="connsiteY13" fmla="*/ 3164269 h 6858000"/>
              <a:gd name="connsiteX14" fmla="*/ 607048 w 5726653"/>
              <a:gd name="connsiteY14" fmla="*/ 2589405 h 6858000"/>
              <a:gd name="connsiteX15" fmla="*/ 1054915 w 5726653"/>
              <a:gd name="connsiteY15" fmla="*/ 1068099 h 6858000"/>
              <a:gd name="connsiteX16" fmla="*/ 1502877 w 5726653"/>
              <a:gd name="connsiteY16" fmla="*/ 419995 h 6858000"/>
              <a:gd name="connsiteX17" fmla="*/ 1505904 w 5726653"/>
              <a:gd name="connsiteY17" fmla="*/ 184996 h 6858000"/>
              <a:gd name="connsiteX18" fmla="*/ 14543 w 5726653"/>
              <a:gd name="connsiteY18" fmla="*/ 0 h 6858000"/>
              <a:gd name="connsiteX19" fmla="*/ 879351 w 5726653"/>
              <a:gd name="connsiteY19" fmla="*/ 0 h 6858000"/>
              <a:gd name="connsiteX20" fmla="*/ 892053 w 5726653"/>
              <a:gd name="connsiteY20" fmla="*/ 78052 h 6858000"/>
              <a:gd name="connsiteX21" fmla="*/ 561940 w 5726653"/>
              <a:gd name="connsiteY21" fmla="*/ 535443 h 6858000"/>
              <a:gd name="connsiteX22" fmla="*/ 15319 w 5726653"/>
              <a:gd name="connsiteY22" fmla="*/ 219852 h 6858000"/>
              <a:gd name="connsiteX23" fmla="*/ 4234 w 5726653"/>
              <a:gd name="connsiteY23" fmla="*/ 42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26653" h="6858000">
                <a:moveTo>
                  <a:pt x="615190" y="3536635"/>
                </a:moveTo>
                <a:cubicBezTo>
                  <a:pt x="896628" y="3536635"/>
                  <a:pt x="1124778" y="3764785"/>
                  <a:pt x="1124778" y="4046223"/>
                </a:cubicBezTo>
                <a:cubicBezTo>
                  <a:pt x="1124778" y="4327661"/>
                  <a:pt x="896628" y="4555811"/>
                  <a:pt x="615190" y="4555811"/>
                </a:cubicBezTo>
                <a:cubicBezTo>
                  <a:pt x="333752" y="4555811"/>
                  <a:pt x="105602" y="4327661"/>
                  <a:pt x="105602" y="4046223"/>
                </a:cubicBezTo>
                <a:cubicBezTo>
                  <a:pt x="105602" y="3764785"/>
                  <a:pt x="333752" y="3536635"/>
                  <a:pt x="615190" y="3536635"/>
                </a:cubicBezTo>
                <a:close/>
                <a:moveTo>
                  <a:pt x="1497780" y="0"/>
                </a:moveTo>
                <a:lnTo>
                  <a:pt x="5164844" y="0"/>
                </a:lnTo>
                <a:lnTo>
                  <a:pt x="5726653" y="0"/>
                </a:lnTo>
                <a:lnTo>
                  <a:pt x="5726653" y="6858000"/>
                </a:lnTo>
                <a:lnTo>
                  <a:pt x="311757" y="6858000"/>
                </a:lnTo>
                <a:lnTo>
                  <a:pt x="314130" y="6707670"/>
                </a:lnTo>
                <a:cubicBezTo>
                  <a:pt x="335132" y="6366409"/>
                  <a:pt x="433651" y="6019042"/>
                  <a:pt x="599702" y="5670858"/>
                </a:cubicBezTo>
                <a:cubicBezTo>
                  <a:pt x="770257" y="5311556"/>
                  <a:pt x="1010813" y="4986832"/>
                  <a:pt x="1211433" y="4641255"/>
                </a:cubicBezTo>
                <a:cubicBezTo>
                  <a:pt x="1493036" y="4154456"/>
                  <a:pt x="1511835" y="3622744"/>
                  <a:pt x="1053041" y="3164269"/>
                </a:cubicBezTo>
                <a:cubicBezTo>
                  <a:pt x="881977" y="2993264"/>
                  <a:pt x="700422" y="2805523"/>
                  <a:pt x="607048" y="2589405"/>
                </a:cubicBezTo>
                <a:cubicBezTo>
                  <a:pt x="366279" y="2032158"/>
                  <a:pt x="541125" y="1508061"/>
                  <a:pt x="1054915" y="1068099"/>
                </a:cubicBezTo>
                <a:cubicBezTo>
                  <a:pt x="1261027" y="891535"/>
                  <a:pt x="1489688" y="709488"/>
                  <a:pt x="1502877" y="419995"/>
                </a:cubicBezTo>
                <a:cubicBezTo>
                  <a:pt x="1506389" y="341910"/>
                  <a:pt x="1507262" y="263520"/>
                  <a:pt x="1505904" y="184996"/>
                </a:cubicBezTo>
                <a:close/>
                <a:moveTo>
                  <a:pt x="14543" y="0"/>
                </a:moveTo>
                <a:lnTo>
                  <a:pt x="879351" y="0"/>
                </a:lnTo>
                <a:lnTo>
                  <a:pt x="892053" y="78052"/>
                </a:lnTo>
                <a:cubicBezTo>
                  <a:pt x="904492" y="285271"/>
                  <a:pt x="770271" y="479621"/>
                  <a:pt x="561940" y="535443"/>
                </a:cubicBezTo>
                <a:cubicBezTo>
                  <a:pt x="323846" y="599240"/>
                  <a:pt x="79116" y="457945"/>
                  <a:pt x="15319" y="219852"/>
                </a:cubicBezTo>
                <a:cubicBezTo>
                  <a:pt x="-631" y="160329"/>
                  <a:pt x="-3762" y="100391"/>
                  <a:pt x="4234" y="4296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FE28E71D-D1A6-6979-A8F6-648B9F155DF1}"/>
              </a:ext>
            </a:extLst>
          </p:cNvPr>
          <p:cNvSpPr>
            <a:spLocks noGrp="1"/>
          </p:cNvSpPr>
          <p:nvPr>
            <p:ph idx="1"/>
          </p:nvPr>
        </p:nvSpPr>
        <p:spPr>
          <a:xfrm>
            <a:off x="610198" y="1533734"/>
            <a:ext cx="5355276" cy="3790529"/>
          </a:xfrm>
        </p:spPr>
        <p:txBody>
          <a:bodyPr anchor="t">
            <a:normAutofit/>
          </a:bodyPr>
          <a:lstStyle/>
          <a:p>
            <a:pPr>
              <a:lnSpc>
                <a:spcPct val="100000"/>
              </a:lnSpc>
            </a:pPr>
            <a:r>
              <a:rPr lang="el-GR" sz="1900" dirty="0">
                <a:latin typeface="Calibri" panose="020F0502020204030204" pitchFamily="34" charset="0"/>
                <a:ea typeface="Calibri" panose="020F0502020204030204" pitchFamily="34" charset="0"/>
                <a:cs typeface="Calibri" panose="020F0502020204030204" pitchFamily="34" charset="0"/>
              </a:rPr>
              <a:t>Στην ελληνική μυθολογία, υπάρχει και ο μύθος του Φοίνικα, ενός πουλιού που πεθαίνει και αναγεννιέται από τη φωτιά. Κάθε φορά που το πουλί πεθαίνει, καίγεται και από τις στάχτες του γεννιέται ένα νέο Φοίνικας. Αυτός ο μύθος συμβολίζει την αναγέννηση και την αθανασία. Η φωτιά καταστρέφει, αλλά ταυτόχρονα δημιουργεί κάτι νέο και ζωντανό.</a:t>
            </a:r>
          </a:p>
          <a:p>
            <a:pPr>
              <a:lnSpc>
                <a:spcPct val="100000"/>
              </a:lnSpc>
            </a:pPr>
            <a:r>
              <a:rPr lang="el-GR" sz="1900" dirty="0">
                <a:latin typeface="Calibri" panose="020F0502020204030204" pitchFamily="34" charset="0"/>
                <a:ea typeface="Calibri" panose="020F0502020204030204" pitchFamily="34" charset="0"/>
                <a:cs typeface="Calibri" panose="020F0502020204030204" pitchFamily="34" charset="0"/>
              </a:rPr>
              <a:t>Η ιστορία του Φοίνικα μας διδάσκει ότι η φωτιά μπορεί να έχει διπλή σημασία: μπορεί να φέρει καταστροφή, αλλά ταυτόχρονα μπορεί να αναγεννήσει και να δημιουργήσει ζωή και ελπίδα.</a:t>
            </a:r>
          </a:p>
          <a:p>
            <a:pPr>
              <a:lnSpc>
                <a:spcPct val="100000"/>
              </a:lnSpc>
            </a:pPr>
            <a:endParaRPr lang="el-GR" sz="1900" dirty="0"/>
          </a:p>
        </p:txBody>
      </p:sp>
      <p:pic>
        <p:nvPicPr>
          <p:cNvPr id="5" name="Εικόνα 4" descr="Εικόνα που περιέχει σκίτσο/σχέδιο, ζωγραφιά, ζωγραφική, εικονογράφηση&#10;&#10;Περιγραφή που δημιουργήθηκε αυτόματα">
            <a:extLst>
              <a:ext uri="{FF2B5EF4-FFF2-40B4-BE49-F238E27FC236}">
                <a16:creationId xmlns:a16="http://schemas.microsoft.com/office/drawing/2014/main" id="{4A42193B-617A-0646-B445-808800CBB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235" y="1450747"/>
            <a:ext cx="3956501" cy="3956501"/>
          </a:xfrm>
          <a:prstGeom prst="rect">
            <a:avLst/>
          </a:prstGeom>
        </p:spPr>
      </p:pic>
      <p:sp>
        <p:nvSpPr>
          <p:cNvPr id="2" name="TextBox 1">
            <a:extLst>
              <a:ext uri="{FF2B5EF4-FFF2-40B4-BE49-F238E27FC236}">
                <a16:creationId xmlns:a16="http://schemas.microsoft.com/office/drawing/2014/main" id="{BB83FF86-9EB5-27CA-76B2-F96E5631F984}"/>
              </a:ext>
            </a:extLst>
          </p:cNvPr>
          <p:cNvSpPr txBox="1"/>
          <p:nvPr/>
        </p:nvSpPr>
        <p:spPr>
          <a:xfrm>
            <a:off x="7433187" y="5919019"/>
            <a:ext cx="3608439" cy="646331"/>
          </a:xfrm>
          <a:prstGeom prst="rect">
            <a:avLst/>
          </a:prstGeom>
          <a:noFill/>
        </p:spPr>
        <p:txBody>
          <a:bodyPr wrap="square" rtlCol="0">
            <a:spAutoFit/>
          </a:bodyPr>
          <a:lstStyle/>
          <a:p>
            <a:r>
              <a:rPr lang="el-GR" dirty="0"/>
              <a:t>Πηγή εικόνας</a:t>
            </a:r>
            <a:r>
              <a:rPr lang="en-US" dirty="0"/>
              <a:t>:FREEPIK,</a:t>
            </a:r>
            <a:r>
              <a:rPr lang="el-GR" dirty="0"/>
              <a:t>ελεύθερη δικαιωμάτων</a:t>
            </a:r>
          </a:p>
        </p:txBody>
      </p:sp>
    </p:spTree>
    <p:extLst>
      <p:ext uri="{BB962C8B-B14F-4D97-AF65-F5344CB8AC3E}">
        <p14:creationId xmlns:p14="http://schemas.microsoft.com/office/powerpoint/2010/main" val="2113449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A68541B-7042-588C-495A-8B5E53EF1D22}"/>
              </a:ext>
            </a:extLst>
          </p:cNvPr>
          <p:cNvSpPr>
            <a:spLocks noGrp="1"/>
          </p:cNvSpPr>
          <p:nvPr>
            <p:ph idx="1"/>
          </p:nvPr>
        </p:nvSpPr>
        <p:spPr/>
        <p:txBody>
          <a:bodyPr>
            <a:normAutofit/>
          </a:bodyPr>
          <a:lstStyle/>
          <a:p>
            <a:r>
              <a:rPr lang="el-GR" sz="3600" dirty="0"/>
              <a:t>	</a:t>
            </a:r>
            <a:r>
              <a:rPr lang="el-GR" sz="6000" dirty="0"/>
              <a:t>Αυτή ήταν μια σύντομη ιστορία για την φωτιά!</a:t>
            </a:r>
          </a:p>
        </p:txBody>
      </p:sp>
    </p:spTree>
    <p:extLst>
      <p:ext uri="{BB962C8B-B14F-4D97-AF65-F5344CB8AC3E}">
        <p14:creationId xmlns:p14="http://schemas.microsoft.com/office/powerpoint/2010/main" val="1818119999"/>
      </p:ext>
    </p:extLst>
  </p:cSld>
  <p:clrMapOvr>
    <a:masterClrMapping/>
  </p:clrMapOvr>
</p:sld>
</file>

<file path=ppt/theme/theme1.xml><?xml version="1.0" encoding="utf-8"?>
<a:theme xmlns:a="http://schemas.openxmlformats.org/drawingml/2006/main" name="SplashVTI">
  <a:themeElements>
    <a:clrScheme name="Custom 11">
      <a:dk1>
        <a:srgbClr val="262626"/>
      </a:dk1>
      <a:lt1>
        <a:sysClr val="window" lastClr="FFFFFF"/>
      </a:lt1>
      <a:dk2>
        <a:srgbClr val="2F333D"/>
      </a:dk2>
      <a:lt2>
        <a:srgbClr val="E9F3F3"/>
      </a:lt2>
      <a:accent1>
        <a:srgbClr val="1EBE9B"/>
      </a:accent1>
      <a:accent2>
        <a:srgbClr val="FD8686"/>
      </a:accent2>
      <a:accent3>
        <a:srgbClr val="0AC8AD"/>
      </a:accent3>
      <a:accent4>
        <a:srgbClr val="E69500"/>
      </a:accent4>
      <a:accent5>
        <a:srgbClr val="EC4E70"/>
      </a:accent5>
      <a:accent6>
        <a:srgbClr val="794DFF"/>
      </a:accent6>
      <a:hlink>
        <a:srgbClr val="3E8FF1"/>
      </a:hlink>
      <a:folHlink>
        <a:srgbClr val="939393"/>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lashVTI" id="{CD38C481-21EC-466B-953B-A1440B42712A}" vid="{D3E4813C-1D98-48C2-AF59-2D0D78E25500}"/>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184</TotalTime>
  <Words>600</Words>
  <Application>Microsoft Office PowerPoint</Application>
  <PresentationFormat>Ευρεία οθόνη</PresentationFormat>
  <Paragraphs>13</Paragraphs>
  <Slides>7</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7</vt:i4>
      </vt:variant>
    </vt:vector>
  </HeadingPairs>
  <TitlesOfParts>
    <vt:vector size="13" baseType="lpstr">
      <vt:lpstr>Aptos</vt:lpstr>
      <vt:lpstr>Arial</vt:lpstr>
      <vt:lpstr>Avenir Next LT Pro</vt:lpstr>
      <vt:lpstr>Calibri</vt:lpstr>
      <vt:lpstr>Posterama</vt:lpstr>
      <vt:lpstr>SplashVTI</vt:lpstr>
      <vt:lpstr>H ιστορία της φωτιάς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Sofia Stampoulh</dc:creator>
  <cp:lastModifiedBy>Sofia Stampoulh</cp:lastModifiedBy>
  <cp:revision>6</cp:revision>
  <dcterms:created xsi:type="dcterms:W3CDTF">2025-01-29T19:01:26Z</dcterms:created>
  <dcterms:modified xsi:type="dcterms:W3CDTF">2025-01-29T23:36:02Z</dcterms:modified>
</cp:coreProperties>
</file>